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61" r:id="rId5"/>
    <p:sldId id="266" r:id="rId6"/>
    <p:sldId id="262" r:id="rId7"/>
    <p:sldId id="267" r:id="rId8"/>
    <p:sldId id="268" r:id="rId9"/>
    <p:sldId id="269" r:id="rId10"/>
    <p:sldId id="271" r:id="rId11"/>
    <p:sldId id="272" r:id="rId12"/>
    <p:sldId id="273" r:id="rId13"/>
    <p:sldId id="275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19-11-22-musik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381000" y="0"/>
            <a:ext cx="12573635" cy="6858635"/>
          </a:xfrm>
          <a:prstGeom prst="rect">
            <a:avLst/>
          </a:prstGeom>
        </p:spPr>
      </p:pic>
      <p:sp>
        <p:nvSpPr>
          <p:cNvPr id="4" name="Rectangles 3"/>
          <p:cNvSpPr/>
          <p:nvPr userDrawn="1"/>
        </p:nvSpPr>
        <p:spPr>
          <a:xfrm>
            <a:off x="-381000" y="0"/>
            <a:ext cx="12573000" cy="6858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baslik</a:t>
            </a:r>
            <a:br/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Seconasdasdd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19-11-22-musik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381000" y="0"/>
            <a:ext cx="12573635" cy="6858635"/>
          </a:xfrm>
          <a:prstGeom prst="rect">
            <a:avLst/>
          </a:prstGeom>
        </p:spPr>
      </p:pic>
      <p:sp>
        <p:nvSpPr>
          <p:cNvPr id="4" name="Rectangles 3"/>
          <p:cNvSpPr/>
          <p:nvPr userDrawn="1"/>
        </p:nvSpPr>
        <p:spPr>
          <a:xfrm>
            <a:off x="-381000" y="0"/>
            <a:ext cx="12573000" cy="6858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baslik</a:t>
            </a:r>
            <a:br/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Seconasdasdd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425" y="105410"/>
            <a:ext cx="9144000" cy="1089025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72565"/>
            <a:ext cx="11797030" cy="50838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de-DE" alt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8345" y="1414780"/>
            <a:ext cx="3364865" cy="18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90" y="4413250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925" y="4035425"/>
            <a:ext cx="2231390" cy="2231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275" y="4483735"/>
            <a:ext cx="3316605" cy="2487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4805" y="3898900"/>
            <a:ext cx="2143125" cy="2143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15" y="1414780"/>
            <a:ext cx="2818130" cy="19157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415" y="5061585"/>
            <a:ext cx="2366010" cy="1909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5" y="1457325"/>
            <a:ext cx="2964180" cy="2238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580" y="1457325"/>
            <a:ext cx="2655570" cy="2655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6240" y="3330575"/>
            <a:ext cx="3468370" cy="147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2800" b="1"/>
              <a:t>Feature Importance</a:t>
            </a:r>
            <a:endParaRPr lang="de-DE" altLang="en-US" sz="28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595" y="1811655"/>
            <a:ext cx="6772275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05" y="1985645"/>
            <a:ext cx="2466975" cy="1724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80" y="3709670"/>
            <a:ext cx="2514600" cy="108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Logistic Regression Model</a:t>
            </a:r>
            <a:endParaRPr lang="de-DE" altLang="en-US" sz="3600" b="1" dirty="0">
              <a:sym typeface="+mn-ea"/>
            </a:endParaRPr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Train Set </a:t>
            </a:r>
            <a:r>
              <a:rPr lang="de-DE" altLang="en-US" sz="2000" b="1">
                <a:sym typeface="+mn-ea"/>
              </a:rPr>
              <a:t>(with 36 variable)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	Accuracy=0.701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Test Set (with 36 variable)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	Accuracy=0.708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21 variable has total of 0.20 accuracy effect at previous model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2030" y="770255"/>
            <a:ext cx="1819275" cy="603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677535"/>
          </a:xfrm>
        </p:spPr>
        <p:txBody>
          <a:bodyPr>
            <a:normAutofit lnSpcReduction="20000"/>
          </a:bodyPr>
          <a:lstStyle/>
          <a:p>
            <a:pPr marL="0" lvl="2" algn="l">
              <a:buFont typeface="Arial" panose="020B0604020202020204" pitchFamily="34" charset="0"/>
            </a:pPr>
            <a:r>
              <a:rPr lang="de-DE" altLang="en-US" sz="3600">
                <a:sym typeface="+mn-ea"/>
              </a:rPr>
              <a:t>    Comparison of Different Models</a:t>
            </a:r>
            <a:endParaRPr lang="de-DE" altLang="en-US" sz="3600">
              <a:sym typeface="+mn-ea"/>
            </a:endParaRPr>
          </a:p>
          <a:p>
            <a:pPr marL="0" lvl="2" algn="l">
              <a:buFont typeface="Arial" panose="020B0604020202020204" pitchFamily="34" charset="0"/>
            </a:pPr>
            <a:endParaRPr lang="de-DE" altLang="en-US" sz="3600">
              <a:sym typeface="+mn-ea"/>
            </a:endParaRPr>
          </a:p>
          <a:p>
            <a:pPr marL="1371600" lvl="3" algn="l">
              <a:buFont typeface="Arial" panose="020B0604020202020204" pitchFamily="34" charset="0"/>
            </a:pP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endParaRPr lang="de-DE" altLang="en-US" sz="2000" b="1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sp>
        <p:nvSpPr>
          <p:cNvPr id="9" name="Text Placeholder 6"/>
          <p:cNvSpPr>
            <a:spLocks noGrp="1"/>
          </p:cNvSpPr>
          <p:nvPr/>
        </p:nvSpPr>
        <p:spPr>
          <a:xfrm>
            <a:off x="4753610" y="2864485"/>
            <a:ext cx="5492115" cy="112966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altLang="en-US" sz="1800">
              <a:sym typeface="+mn-ea"/>
            </a:endParaRPr>
          </a:p>
        </p:txBody>
      </p:sp>
      <p:graphicFrame>
        <p:nvGraphicFramePr>
          <p:cNvPr id="17" name="Table 16"/>
          <p:cNvGraphicFramePr/>
          <p:nvPr/>
        </p:nvGraphicFramePr>
        <p:xfrm>
          <a:off x="212725" y="1674495"/>
          <a:ext cx="8959850" cy="308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760"/>
                <a:gridCol w="2559685"/>
                <a:gridCol w="2986405"/>
              </a:tblGrid>
              <a:tr h="43307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Model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Number of Features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Accuracy(Test Set)</a:t>
                      </a:r>
                      <a:endParaRPr lang="de-DE" alt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sym typeface="+mn-ea"/>
                        </a:rPr>
                        <a:t>Logistic Regression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57 Variables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0.728</a:t>
                      </a:r>
                      <a:endParaRPr lang="de-DE" alt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sym typeface="+mn-ea"/>
                        </a:rPr>
                        <a:t>Logistic Regression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36 Variables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0.708</a:t>
                      </a:r>
                      <a:endParaRPr lang="de-DE" alt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sym typeface="+mn-ea"/>
                        </a:rPr>
                        <a:t>KNeighborsClassifier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57 Variables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0.880</a:t>
                      </a:r>
                      <a:endParaRPr lang="de-DE" alt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de-DE" altLang="en-US" sz="1800" b="1">
                          <a:sym typeface="+mn-ea"/>
                        </a:rPr>
                        <a:t>RandomForestClassifier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57 Variables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0.865</a:t>
                      </a:r>
                      <a:endParaRPr lang="de-DE" alt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sym typeface="+mn-ea"/>
                        </a:rPr>
                        <a:t>Decision Tree Classification</a:t>
                      </a:r>
                      <a:endParaRPr lang="de-DE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57 Variables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0.641</a:t>
                      </a:r>
                      <a:endParaRPr lang="de-DE" alt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sym typeface="+mn-ea"/>
                        </a:rPr>
                        <a:t>Support Vector Machine</a:t>
                      </a:r>
                      <a:endParaRPr lang="de-DE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57 Variables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0.863</a:t>
                      </a: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Conclusion</a:t>
            </a:r>
            <a:endParaRPr lang="de-DE" altLang="en-US" sz="2000" b="1"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altLang="en-US" sz="2000" b="1">
                <a:sym typeface="+mn-ea"/>
              </a:rPr>
              <a:t>Logistic Regression has accuracy of 0.728</a:t>
            </a:r>
            <a:endParaRPr lang="de-DE" altLang="en-US" sz="2000" b="1"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altLang="en-US" sz="2000" b="1">
                <a:sym typeface="+mn-ea"/>
              </a:rPr>
              <a:t>With 36 Variables Logistic Regression has accuracy of 0.708</a:t>
            </a:r>
            <a:endParaRPr lang="de-DE" altLang="en-US" sz="2000" b="1"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altLang="en-US" sz="2000" b="1">
                <a:sym typeface="+mn-ea"/>
              </a:rPr>
              <a:t>KNeighborsClassifier has maximum accuracy value with 0.880</a:t>
            </a:r>
            <a:endParaRPr lang="de-DE" altLang="en-US" sz="2000" b="1">
              <a:sym typeface="+mn-ea"/>
            </a:endParaRPr>
          </a:p>
          <a:p>
            <a:pPr marL="457200" lvl="1" algn="l">
              <a:buFont typeface="Arial" panose="020B0604020202020204" pitchFamily="34" charset="0"/>
            </a:pP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Table of Content</a:t>
            </a:r>
            <a:endParaRPr lang="de-DE" altLang="en-US" sz="179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altLang="en-US" sz="1990">
                <a:sym typeface="+mn-ea"/>
              </a:rPr>
              <a:t>Research Question</a:t>
            </a:r>
            <a:endParaRPr lang="de-DE" altLang="en-US" sz="199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altLang="en-US" sz="1990">
                <a:sym typeface="+mn-ea"/>
              </a:rPr>
              <a:t>Variables</a:t>
            </a:r>
            <a:endParaRPr lang="de-DE" altLang="en-US" sz="1990">
              <a:sym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altLang="en-US" sz="1990">
                <a:sym typeface="+mn-ea"/>
              </a:rPr>
              <a:t>Classification Model (Logistic Regression)</a:t>
            </a:r>
            <a:endParaRPr lang="de-DE" altLang="en-US" sz="1990">
              <a:sym typeface="+mn-ea"/>
            </a:endParaRP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de-DE" altLang="en-US" sz="1765">
                <a:sym typeface="+mn-ea"/>
              </a:rPr>
              <a:t>Prediction Results</a:t>
            </a:r>
            <a:endParaRPr lang="de-DE" altLang="en-US" sz="1765">
              <a:sym typeface="+mn-ea"/>
            </a:endParaRP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de-DE" altLang="en-US" sz="1765">
                <a:sym typeface="+mn-ea"/>
              </a:rPr>
              <a:t>Feature Importance</a:t>
            </a:r>
            <a:endParaRPr lang="de-DE" altLang="en-US" sz="1765">
              <a:sym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altLang="en-US" sz="1990">
                <a:sym typeface="+mn-ea"/>
              </a:rPr>
              <a:t>Comparison of Different Models</a:t>
            </a:r>
            <a:endParaRPr lang="de-DE" altLang="en-US" sz="1990">
              <a:sym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altLang="en-US" sz="1990">
                <a:sym typeface="+mn-ea"/>
              </a:rPr>
              <a:t>Conclusion</a:t>
            </a:r>
            <a:endParaRPr lang="de-DE" altLang="en-US" sz="1990"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e-DE" altLang="en-US" sz="2665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Research Question</a:t>
            </a:r>
            <a:endParaRPr lang="de-DE" altLang="en-US" sz="3600" b="1" dirty="0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Create a classification model to find the music genre according to the features of the sounds</a:t>
            </a: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130935" y="17589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425" y="325755"/>
            <a:ext cx="9144000" cy="100266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72565"/>
            <a:ext cx="11797030" cy="5299710"/>
          </a:xfrm>
        </p:spPr>
        <p:txBody>
          <a:bodyPr>
            <a:normAutofit fontScale="60000"/>
          </a:bodyPr>
          <a:lstStyle/>
          <a:p>
            <a:pPr algn="l">
              <a:lnSpc>
                <a:spcPct val="190000"/>
              </a:lnSpc>
              <a:buFont typeface="Arial" panose="020B0604020202020204" pitchFamily="34" charset="0"/>
            </a:pPr>
            <a:r>
              <a:rPr lang="de-DE" altLang="en-US" sz="4700" b="1">
                <a:sym typeface="+mn-ea"/>
              </a:rPr>
              <a:t>Variables</a:t>
            </a:r>
            <a:endParaRPr lang="de-DE" altLang="en-US" sz="4700" b="1">
              <a:sym typeface="+mn-ea"/>
            </a:endParaRPr>
          </a:p>
          <a:p>
            <a:pPr marL="342900" indent="-342900" algn="l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de-DE" altLang="en-US" sz="2800" b="1">
                <a:sym typeface="+mn-ea"/>
              </a:rPr>
              <a:t>Total 60 features, 9990 musics</a:t>
            </a:r>
            <a:endParaRPr lang="de-DE" altLang="en-US" sz="2800" b="1">
              <a:sym typeface="+mn-ea"/>
            </a:endParaRPr>
          </a:p>
          <a:p>
            <a:pPr marL="342900" indent="-342900" algn="l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de-DE" altLang="en-US" sz="2800" b="1">
                <a:sym typeface="+mn-ea"/>
              </a:rPr>
              <a:t>Filename, Music length and Music Genre  </a:t>
            </a:r>
            <a:endParaRPr lang="de-DE" altLang="en-US" sz="2800" b="1">
              <a:sym typeface="+mn-ea"/>
            </a:endParaRPr>
          </a:p>
          <a:p>
            <a:pPr marL="342900" indent="-342900" algn="l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de-DE" altLang="en-US" b="1"/>
              <a:t> 'chroma_stft_mean', 'chroma_stft_var', 'rms_mean', 'rms_var', 'spectral_centroid_mean', 'spectral_centroid_var', 'spectral_bandwidth_mean', 'spectral_bandwidth_var', 'rolloff_mean', 'rolloff_var', 'zero_crossing_rate_mean', 'zero_crossing_rate_var',  'harmony_mean', 'harmony_var', 'perceptr_mean', 'perceptr_var', 'tempo',     'mfcc1_mean', 'mfcc1_var', 'mfcc2_mean', 'mfcc2_var', 'mfcc3_mean', 'mfcc3_var', 'mfcc4_mean', 'mfcc4_var', 'mfcc5_mean', 'mfcc5_var',  'mfcc6_mean', 'mfcc6_var', 'mfcc7_mean', 'mfcc7_var', 'mfcc8_mean','mfcc8_var', 'mfcc9_mean', 'mfcc9_var', 'mfcc10_mean', 'mfcc10_var',  'mfcc11_mean', 'mfcc11_var', 'mfcc12_mean', 'mfcc12_var', 'mfcc13_mean', 'mfcc13_var', 'mfcc14_mean', 'mfcc14_var', 'mfcc15_mean', 'mfcc15_var', 'mfcc16_mean', 'mfcc16_var', 'mfcc17_mean', 'mfcc17_var', 'mfcc18_mean', 'mfcc18_var', 'mfcc19_mean', 'mfcc19_var', 'mfcc20_mean', 'mfcc20_var'</a:t>
            </a:r>
            <a:endParaRPr lang="de-DE" altLang="en-US" b="1"/>
          </a:p>
          <a:p>
            <a:pPr marL="342900" indent="-342900" algn="l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de-DE" altLang="en-US" sz="2800" b="1">
                <a:sym typeface="+mn-ea"/>
              </a:rPr>
              <a:t>57 variables determine what music genre is</a:t>
            </a:r>
            <a:endParaRPr lang="de-DE" altLang="en-US" sz="28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/>
      </p:transition>
    </mc:Choice>
    <mc:Fallback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887095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Variables</a:t>
            </a:r>
            <a:endParaRPr lang="de-DE" altLang="en-US" sz="3600" b="1" dirty="0">
              <a:sym typeface="+mn-ea"/>
            </a:endParaRPr>
          </a:p>
          <a:p>
            <a:pPr marL="457200" lvl="1" algn="l">
              <a:buFont typeface="Arial" panose="020B0604020202020204" pitchFamily="34" charset="0"/>
            </a:pPr>
            <a:endParaRPr lang="de-DE" altLang="en-US" sz="3600" b="1" dirty="0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</a:t>
            </a: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1"/>
          <a:srcRect b="-527"/>
          <a:stretch>
            <a:fillRect/>
          </a:stretch>
        </p:blipFill>
        <p:spPr>
          <a:xfrm>
            <a:off x="-248920" y="1406525"/>
            <a:ext cx="12378690" cy="545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92430" y="887095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Correlation between Variables</a:t>
            </a:r>
            <a:endParaRPr lang="de-DE" altLang="en-US" sz="3600" b="1" dirty="0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985" y="1431925"/>
            <a:ext cx="7244715" cy="52501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7181850" y="1230630"/>
            <a:ext cx="4591685" cy="562737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sz="1400" b="1" dirty="0"/>
          </a:p>
          <a:p>
            <a:pPr algn="l"/>
            <a:r>
              <a:rPr lang="de-DE" altLang="en-US" sz="1600" b="1" u="sng" dirty="0"/>
              <a:t>Variables having +0.80 higher correlation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rms_mean 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harmony_var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200" b="1" dirty="0"/>
              <a:t>spectral_centroid_mean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spectral_bandwidth_mean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200" b="1" dirty="0"/>
              <a:t>spectral_centroid_mean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rolloff_mean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200" b="1" dirty="0"/>
              <a:t>spectral_centroid_mean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zero_crossing_rate_mean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200" b="1" dirty="0"/>
              <a:t>spectral_centroid_var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zero_crossing_rate_var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200" b="1" dirty="0"/>
              <a:t>spectral_bandwidth_mean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rolloff_mean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200" b="1" dirty="0"/>
              <a:t>spectral_bandwidth_var </a:t>
            </a:r>
            <a:endParaRPr lang="de-DE" altLang="en-US" sz="1200" b="1" dirty="0"/>
          </a:p>
          <a:p>
            <a:pPr algn="l"/>
            <a:r>
              <a:rPr lang="de-DE" altLang="en-US" sz="1200" b="1" dirty="0"/>
              <a:t>rolloff_var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  <a:p>
            <a:pPr algn="l"/>
            <a:r>
              <a:rPr lang="de-DE" altLang="en-US" sz="1600" b="1" u="sng" dirty="0">
                <a:sym typeface="+mn-ea"/>
              </a:rPr>
              <a:t>Variables having  -0.80 higher correlation</a:t>
            </a:r>
            <a:endParaRPr lang="de-DE" altLang="en-US" sz="1600" b="1" u="sng" dirty="0">
              <a:sym typeface="+mn-ea"/>
            </a:endParaRPr>
          </a:p>
          <a:p>
            <a:pPr algn="l"/>
            <a:endParaRPr lang="de-DE" altLang="en-US" sz="1600" b="1" u="sng" dirty="0">
              <a:sym typeface="+mn-ea"/>
            </a:endParaRPr>
          </a:p>
          <a:p>
            <a:pPr algn="l">
              <a:buClrTx/>
              <a:buSzTx/>
              <a:buNone/>
            </a:pPr>
            <a:r>
              <a:rPr lang="de-DE" altLang="en-US" sz="1200" b="1" dirty="0"/>
              <a:t>spectral_centroid_mean mfcc2_mean</a:t>
            </a:r>
            <a:endParaRPr lang="de-DE" altLang="en-US" sz="1200" b="1" dirty="0"/>
          </a:p>
          <a:p>
            <a:pPr algn="l">
              <a:buClrTx/>
              <a:buSzTx/>
              <a:buNone/>
            </a:pPr>
            <a:r>
              <a:rPr lang="de-DE" altLang="en-US" sz="1200" b="1" dirty="0"/>
              <a:t>spectral_bandwidth_mean mfcc2_mean</a:t>
            </a:r>
            <a:endParaRPr lang="de-DE" altLang="en-US" sz="1200" b="1" dirty="0"/>
          </a:p>
          <a:p>
            <a:pPr algn="l">
              <a:buClrTx/>
              <a:buSzTx/>
              <a:buNone/>
            </a:pPr>
            <a:r>
              <a:rPr lang="de-DE" altLang="en-US" sz="1200" b="1" dirty="0"/>
              <a:t>rolloff_mean mfcc2_mean</a:t>
            </a:r>
            <a:endParaRPr lang="de-DE" altLang="en-US" sz="1200" b="1" dirty="0"/>
          </a:p>
          <a:p>
            <a:pPr algn="l"/>
            <a:endParaRPr lang="de-DE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600" b="1" dirty="0">
                <a:sym typeface="+mn-ea"/>
              </a:rPr>
              <a:t>Classification Model</a:t>
            </a:r>
            <a:endParaRPr lang="de-DE" altLang="en-US" sz="3600" b="1" dirty="0">
              <a:sym typeface="+mn-ea"/>
            </a:endParaRPr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Logistic Regression (C=1)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	%80 Train Set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	%20 Test Set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Train Set 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	Accuracy=0.738	(5 Validation Set average accuracy: 0.714)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Test Set </a:t>
            </a:r>
            <a:endParaRPr lang="de-DE" altLang="en-US" sz="20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		Accuracy=0.728</a:t>
            </a: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4494530"/>
            <a:ext cx="173101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11620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2905" y="1018540"/>
            <a:ext cx="11797030" cy="508381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2000" b="1"/>
              <a:t>Prediction Results Examples</a:t>
            </a:r>
            <a:endParaRPr lang="de-DE" altLang="en-US" sz="20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685" y="1402080"/>
            <a:ext cx="4445000" cy="5398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475" y="67945"/>
            <a:ext cx="9144000" cy="842645"/>
          </a:xfrm>
        </p:spPr>
        <p:txBody>
          <a:bodyPr/>
          <a:lstStyle/>
          <a:p>
            <a:r>
              <a:rPr lang="de-DE" altLang="en-US" b="1" dirty="0"/>
              <a:t>Music Genre Classification</a:t>
            </a:r>
            <a:endParaRPr lang="de-DE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48920" y="855345"/>
            <a:ext cx="11797030" cy="5457190"/>
          </a:xfrm>
        </p:spPr>
        <p:txBody>
          <a:bodyPr>
            <a:normAutofit/>
          </a:bodyPr>
          <a:lstStyle/>
          <a:p>
            <a:pPr marL="457200" lvl="1" algn="l">
              <a:buFont typeface="Arial" panose="020B0604020202020204" pitchFamily="34" charset="0"/>
            </a:pPr>
            <a:r>
              <a:rPr lang="de-DE" altLang="en-US" sz="3200" b="1"/>
              <a:t>General Prediction of Classification Model</a:t>
            </a:r>
            <a:endParaRPr lang="de-DE" altLang="en-US" sz="3200" b="1"/>
          </a:p>
          <a:p>
            <a:pPr marL="457200" lvl="1" algn="l">
              <a:buFont typeface="Arial" panose="020B0604020202020204" pitchFamily="34" charset="0"/>
            </a:pPr>
            <a:r>
              <a:rPr lang="de-DE" altLang="en-US" sz="3200" b="1"/>
              <a:t>		</a:t>
            </a:r>
            <a:endParaRPr lang="de-DE" altLang="en-US" sz="3200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248920" y="770255"/>
            <a:ext cx="9144000" cy="8426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alt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241300" y="180022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/>
              <a:t>B</a:t>
            </a:r>
            <a:r>
              <a:rPr lang="en-US"/>
              <a:t>lues 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41300" y="24834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ountry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41300" y="21151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lassical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41300" y="43249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P</a:t>
            </a:r>
            <a:r>
              <a:rPr lang="en-US">
                <a:sym typeface="+mn-ea"/>
              </a:rPr>
              <a:t>o</a:t>
            </a:r>
            <a:r>
              <a:rPr lang="de-DE" altLang="en-US">
                <a:sym typeface="+mn-ea"/>
              </a:rPr>
              <a:t>p</a:t>
            </a:r>
            <a:endParaRPr lang="de-DE" altLang="en-US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41300" y="28517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D</a:t>
            </a:r>
            <a:r>
              <a:rPr lang="en-US">
                <a:sym typeface="+mn-ea"/>
              </a:rPr>
              <a:t>isco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41300" y="32200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H</a:t>
            </a:r>
            <a:r>
              <a:rPr lang="en-US">
                <a:sym typeface="+mn-ea"/>
              </a:rPr>
              <a:t>iphop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41300" y="35883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J</a:t>
            </a:r>
            <a:r>
              <a:rPr lang="en-US">
                <a:sym typeface="+mn-ea"/>
              </a:rPr>
              <a:t>azz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41300" y="39566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M</a:t>
            </a:r>
            <a:r>
              <a:rPr lang="en-US">
                <a:sym typeface="+mn-ea"/>
              </a:rPr>
              <a:t>etal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41300" y="463232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R</a:t>
            </a:r>
            <a:r>
              <a:rPr lang="en-US">
                <a:sym typeface="+mn-ea"/>
              </a:rPr>
              <a:t>eggae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241300" y="505904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R</a:t>
            </a:r>
            <a:r>
              <a:rPr lang="en-US">
                <a:sym typeface="+mn-ea"/>
              </a:rPr>
              <a:t>ock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1052810" y="432244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179</a:t>
            </a:r>
            <a:endParaRPr lang="de-DE"/>
          </a:p>
        </p:txBody>
      </p:sp>
      <p:sp>
        <p:nvSpPr>
          <p:cNvPr id="27" name="Text Box 26"/>
          <p:cNvSpPr txBox="1"/>
          <p:nvPr/>
        </p:nvSpPr>
        <p:spPr>
          <a:xfrm>
            <a:off x="11052810" y="469074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219</a:t>
            </a:r>
            <a:endParaRPr lang="de-DE"/>
          </a:p>
        </p:txBody>
      </p:sp>
      <p:sp>
        <p:nvSpPr>
          <p:cNvPr id="28" name="Text Box 27"/>
          <p:cNvSpPr txBox="1"/>
          <p:nvPr/>
        </p:nvSpPr>
        <p:spPr>
          <a:xfrm>
            <a:off x="11052810" y="505904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182</a:t>
            </a:r>
            <a:endParaRPr lang="de-DE"/>
          </a:p>
        </p:txBody>
      </p:sp>
      <p:sp>
        <p:nvSpPr>
          <p:cNvPr id="29" name="Text Box 28"/>
          <p:cNvSpPr txBox="1"/>
          <p:nvPr/>
        </p:nvSpPr>
        <p:spPr>
          <a:xfrm>
            <a:off x="1387475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/>
              <a:t>B</a:t>
            </a:r>
            <a:r>
              <a:rPr lang="en-US"/>
              <a:t>lues </a:t>
            </a:r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2246630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lassical</a:t>
            </a:r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3296920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ountry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304030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D</a:t>
            </a:r>
            <a:r>
              <a:rPr lang="en-US">
                <a:sym typeface="+mn-ea"/>
              </a:rPr>
              <a:t>isco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5266055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H</a:t>
            </a:r>
            <a:r>
              <a:rPr lang="en-US">
                <a:sym typeface="+mn-ea"/>
              </a:rPr>
              <a:t>iphop</a:t>
            </a:r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6412230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J</a:t>
            </a:r>
            <a:r>
              <a:rPr lang="en-US">
                <a:sym typeface="+mn-ea"/>
              </a:rPr>
              <a:t>azz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7375525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M</a:t>
            </a:r>
            <a:r>
              <a:rPr lang="en-US">
                <a:sym typeface="+mn-ea"/>
              </a:rPr>
              <a:t>etal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8368030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P</a:t>
            </a:r>
            <a:r>
              <a:rPr lang="en-US">
                <a:sym typeface="+mn-ea"/>
              </a:rPr>
              <a:t>o</a:t>
            </a:r>
            <a:r>
              <a:rPr lang="de-DE" altLang="en-US">
                <a:sym typeface="+mn-ea"/>
              </a:rPr>
              <a:t>p</a:t>
            </a:r>
            <a:endParaRPr lang="de-DE" altLang="en-US">
              <a:sym typeface="+mn-ea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9081135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R</a:t>
            </a:r>
            <a:r>
              <a:rPr lang="en-US">
                <a:sym typeface="+mn-ea"/>
              </a:rPr>
              <a:t>eggae</a:t>
            </a:r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10169525" y="548894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>
                <a:sym typeface="+mn-ea"/>
              </a:rPr>
              <a:t>R</a:t>
            </a:r>
            <a:r>
              <a:rPr lang="en-US">
                <a:sym typeface="+mn-ea"/>
              </a:rPr>
              <a:t>ock</a:t>
            </a:r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52810" y="180022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208</a:t>
            </a:r>
            <a:endParaRPr lang="de-DE"/>
          </a:p>
        </p:txBody>
      </p:sp>
      <p:sp>
        <p:nvSpPr>
          <p:cNvPr id="42" name="Text Box 41"/>
          <p:cNvSpPr txBox="1"/>
          <p:nvPr/>
        </p:nvSpPr>
        <p:spPr>
          <a:xfrm>
            <a:off x="11052810" y="21151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203	</a:t>
            </a:r>
            <a:endParaRPr lang="de-DE"/>
          </a:p>
        </p:txBody>
      </p:sp>
      <p:sp>
        <p:nvSpPr>
          <p:cNvPr id="43" name="Text Box 42"/>
          <p:cNvSpPr txBox="1"/>
          <p:nvPr/>
        </p:nvSpPr>
        <p:spPr>
          <a:xfrm>
            <a:off x="11052810" y="24834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205</a:t>
            </a:r>
            <a:endParaRPr lang="de-DE"/>
          </a:p>
        </p:txBody>
      </p:sp>
      <p:sp>
        <p:nvSpPr>
          <p:cNvPr id="44" name="Text Box 43"/>
          <p:cNvSpPr txBox="1"/>
          <p:nvPr/>
        </p:nvSpPr>
        <p:spPr>
          <a:xfrm>
            <a:off x="11052810" y="28517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188</a:t>
            </a:r>
            <a:endParaRPr lang="de-DE"/>
          </a:p>
        </p:txBody>
      </p:sp>
      <p:sp>
        <p:nvSpPr>
          <p:cNvPr id="45" name="Text Box 44"/>
          <p:cNvSpPr txBox="1"/>
          <p:nvPr/>
        </p:nvSpPr>
        <p:spPr>
          <a:xfrm>
            <a:off x="11052810" y="324485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198</a:t>
            </a:r>
            <a:endParaRPr lang="de-DE"/>
          </a:p>
        </p:txBody>
      </p:sp>
      <p:sp>
        <p:nvSpPr>
          <p:cNvPr id="46" name="Text Box 45"/>
          <p:cNvSpPr txBox="1"/>
          <p:nvPr/>
        </p:nvSpPr>
        <p:spPr>
          <a:xfrm>
            <a:off x="11052810" y="3613150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228</a:t>
            </a:r>
            <a:endParaRPr lang="de-DE"/>
          </a:p>
        </p:txBody>
      </p:sp>
      <p:sp>
        <p:nvSpPr>
          <p:cNvPr id="47" name="Text Box 46"/>
          <p:cNvSpPr txBox="1"/>
          <p:nvPr/>
        </p:nvSpPr>
        <p:spPr>
          <a:xfrm>
            <a:off x="11052810" y="3956685"/>
            <a:ext cx="1146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/>
              <a:t>188</a:t>
            </a:r>
            <a:endParaRPr lang="de-DE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1800225"/>
            <a:ext cx="9552305" cy="356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3151</Words>
  <Application>WPS Presentation</Application>
  <PresentationFormat>Widescreen</PresentationFormat>
  <Paragraphs>223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Segoe Print</vt:lpstr>
      <vt:lpstr>Default Design</vt:lpstr>
      <vt:lpstr>1_Default Design</vt:lpstr>
      <vt:lpstr>Music Genre Classification</vt:lpstr>
      <vt:lpstr>Music Genre Classification</vt:lpstr>
      <vt:lpstr>PowerPoint 演示文稿</vt:lpstr>
      <vt:lpstr>Music Genre Classification</vt:lpstr>
      <vt:lpstr>Music Genre Classification</vt:lpstr>
      <vt:lpstr>Music Genre Classification</vt:lpstr>
      <vt:lpstr>Music Genre Classification</vt:lpstr>
      <vt:lpstr>Music Genre Classification</vt:lpstr>
      <vt:lpstr>Music Genre Classification</vt:lpstr>
      <vt:lpstr>Music Genre Classification</vt:lpstr>
      <vt:lpstr>Music Genre Classification</vt:lpstr>
      <vt:lpstr>Music Genre Classification</vt:lpstr>
      <vt:lpstr>Music Genre Classification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Helios</dc:creator>
  <cp:lastModifiedBy>Helios</cp:lastModifiedBy>
  <cp:revision>22</cp:revision>
  <dcterms:created xsi:type="dcterms:W3CDTF">2020-10-03T11:11:00Z</dcterms:created>
  <dcterms:modified xsi:type="dcterms:W3CDTF">2020-10-11T15:30:27Z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